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395" r:id="rId5"/>
    <p:sldId id="397" r:id="rId6"/>
    <p:sldId id="401" r:id="rId7"/>
    <p:sldId id="40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3D621E"/>
    <a:srgbClr val="73878C"/>
    <a:srgbClr val="55676D"/>
    <a:srgbClr val="BAC3C7"/>
    <a:srgbClr val="58595B"/>
    <a:srgbClr val="C3AE81"/>
    <a:srgbClr val="EBE18A"/>
    <a:srgbClr val="DCC86A"/>
    <a:srgbClr val="3B3B3C"/>
    <a:srgbClr val="ADCC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DCFA8-5AE4-400F-8564-020F216A4B9A}" v="6" dt="2020-07-30T19:32:32.216"/>
    <p1510:client id="{5ACEDEDB-5D36-41AB-AAFF-8885F93A3C85}" v="2" dt="2020-07-31T19:25:36.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3" y="39"/>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theme" Target="theme/theme1.xml" Id="rId13" /><Relationship Type="http://schemas.openxmlformats.org/officeDocument/2006/relationships/customXml" Target="../customXml/item3.xml" Id="rId3" /><Relationship Type="http://schemas.openxmlformats.org/officeDocument/2006/relationships/slide" Target="slides/slide3.xml" Id="rId7" /><Relationship Type="http://schemas.openxmlformats.org/officeDocument/2006/relationships/viewProps" Target="viewProps.xml" Id="rId12" /><Relationship Type="http://schemas.openxmlformats.org/officeDocument/2006/relationships/customXml" Target="../customXml/item2.xml" Id="rId2" /><Relationship Type="http://schemas.microsoft.com/office/2015/10/relationships/revisionInfo" Target="revisionInfo.xml" Id="rId1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presProps" Target="presProps.xml" Id="rId11" /><Relationship Type="http://schemas.openxmlformats.org/officeDocument/2006/relationships/slide" Target="slides/slide1.xml" Id="rId5" /><Relationship Type="http://schemas.openxmlformats.org/officeDocument/2006/relationships/handoutMaster" Target="handoutMasters/handoutMaster1.xml" Id="rId10" /><Relationship Type="http://schemas.openxmlformats.org/officeDocument/2006/relationships/slideMaster" Target="slideMasters/slideMaster1.xml" Id="rId4" /><Relationship Type="http://schemas.openxmlformats.org/officeDocument/2006/relationships/notesMaster" Target="notesMasters/notesMaster1.xml" Id="rId9" /><Relationship Type="http://schemas.openxmlformats.org/officeDocument/2006/relationships/tableStyles" Target="tableStyles.xml" Id="rId14"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5F5EB9-234E-B148-88FF-B1F75855B1B0}" type="datetimeFigureOut">
              <a:rPr lang="en-US" smtClean="0"/>
              <a:t>8/4/2020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D9EC3-28D6-A646-BAA6-09D56CAC066C}" type="slidenum">
              <a:rPr lang="en-US" smtClean="0"/>
              <a:t>‹#›</a:t>
            </a:fld>
            <a:endParaRPr lang="en-US"/>
          </a:p>
        </p:txBody>
      </p:sp>
    </p:spTree>
    <p:extLst>
      <p:ext uri="{BB962C8B-B14F-4D97-AF65-F5344CB8AC3E}">
        <p14:creationId xmlns:p14="http://schemas.microsoft.com/office/powerpoint/2010/main" val="100105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0A838-AB03-1544-A6D6-41861204BF1A}" type="datetimeFigureOut">
              <a:rPr lang="en-US" smtClean="0"/>
              <a:t>8/4/2020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DC381-DF00-BC41-8AA9-84FE6EFF0E64}" type="slidenum">
              <a:rPr lang="en-US" smtClean="0"/>
              <a:t>‹#›</a:t>
            </a:fld>
            <a:endParaRPr lang="en-US"/>
          </a:p>
        </p:txBody>
      </p:sp>
    </p:spTree>
    <p:extLst>
      <p:ext uri="{BB962C8B-B14F-4D97-AF65-F5344CB8AC3E}">
        <p14:creationId xmlns:p14="http://schemas.microsoft.com/office/powerpoint/2010/main" val="117965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12648" y="1197866"/>
            <a:ext cx="8277352" cy="5255007"/>
          </a:xfrm>
          <a:prstGeom prst="rect">
            <a:avLst/>
          </a:prstGeom>
        </p:spPr>
        <p:txBody>
          <a:bodyPr/>
          <a:lstStyle>
            <a:lvl1pPr marL="257175" indent="-257175">
              <a:buFont typeface="Arial"/>
              <a:buChar char="•"/>
              <a:defRPr>
                <a:solidFill>
                  <a:schemeClr val="tx1"/>
                </a:solidFill>
              </a:defRPr>
            </a:lvl1pPr>
            <a:lvl2pPr marL="557213" indent="-214313">
              <a:buFont typeface="Arial"/>
              <a:buChar char="•"/>
              <a:defRPr>
                <a:solidFill>
                  <a:schemeClr val="tx1"/>
                </a:solidFill>
              </a:defRPr>
            </a:lvl2pPr>
            <a:lvl3pPr marL="857250" indent="-171450">
              <a:buFont typeface="Arial"/>
              <a:buChar char="•"/>
              <a:defRPr>
                <a:solidFill>
                  <a:schemeClr val="tx1"/>
                </a:solidFill>
              </a:defRPr>
            </a:lvl3pPr>
            <a:lvl4pPr marL="1200150" indent="-171450">
              <a:buFont typeface="Arial"/>
              <a:buChar char="•"/>
              <a:defRPr>
                <a:solidFill>
                  <a:schemeClr val="tx1"/>
                </a:solidFill>
              </a:defRPr>
            </a:lvl4pPr>
            <a:lvl5pPr marL="1543050" indent="-171450">
              <a:buFont typeface="Arial"/>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701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7" name="Picture 16" descr="cotton-man.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8778" y="210312"/>
            <a:ext cx="4205222" cy="2017151"/>
          </a:xfrm>
          <a:prstGeom prst="rect">
            <a:avLst/>
          </a:prstGeom>
        </p:spPr>
      </p:pic>
      <p:pic>
        <p:nvPicPr>
          <p:cNvPr id="18" name="Picture 17" descr="cotton-rows.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51511" y="2285999"/>
            <a:ext cx="4192490" cy="4166874"/>
          </a:xfrm>
          <a:prstGeom prst="rect">
            <a:avLst/>
          </a:prstGeom>
        </p:spPr>
      </p:pic>
    </p:spTree>
    <p:extLst>
      <p:ext uri="{BB962C8B-B14F-4D97-AF65-F5344CB8AC3E}">
        <p14:creationId xmlns:p14="http://schemas.microsoft.com/office/powerpoint/2010/main" val="150556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8" name="Picture 17" descr="farm-sky.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7759" y="210312"/>
            <a:ext cx="4206241" cy="6242561"/>
          </a:xfrm>
          <a:prstGeom prst="rect">
            <a:avLst/>
          </a:prstGeom>
        </p:spPr>
      </p:pic>
    </p:spTree>
    <p:extLst>
      <p:ext uri="{BB962C8B-B14F-4D97-AF65-F5344CB8AC3E}">
        <p14:creationId xmlns:p14="http://schemas.microsoft.com/office/powerpoint/2010/main" val="4601143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37125" y="209550"/>
            <a:ext cx="4206875"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spTree>
    <p:extLst>
      <p:ext uri="{BB962C8B-B14F-4D97-AF65-F5344CB8AC3E}">
        <p14:creationId xmlns:p14="http://schemas.microsoft.com/office/powerpoint/2010/main" val="190131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8" name="Picture 7" descr="soybeans-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210311"/>
            <a:ext cx="4280423" cy="6242561"/>
          </a:xfrm>
          <a:prstGeom prst="rect">
            <a:avLst/>
          </a:prstGeom>
        </p:spPr>
      </p:pic>
    </p:spTree>
    <p:extLst>
      <p:ext uri="{BB962C8B-B14F-4D97-AF65-F5344CB8AC3E}">
        <p14:creationId xmlns:p14="http://schemas.microsoft.com/office/powerpoint/2010/main" val="6489509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Righ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soybeans-row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3135411"/>
            <a:ext cx="4277319" cy="3317461"/>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 y="210311"/>
            <a:ext cx="4277317" cy="2851544"/>
          </a:xfrm>
          <a:prstGeom prst="rect">
            <a:avLst/>
          </a:prstGeom>
        </p:spPr>
      </p:pic>
    </p:spTree>
    <p:extLst>
      <p:ext uri="{BB962C8B-B14F-4D97-AF65-F5344CB8AC3E}">
        <p14:creationId xmlns:p14="http://schemas.microsoft.com/office/powerpoint/2010/main" val="5365297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igh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field-sunset.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3063" y="2394416"/>
            <a:ext cx="4283485" cy="4058456"/>
          </a:xfrm>
          <a:prstGeom prst="rect">
            <a:avLst/>
          </a:prstGeom>
        </p:spPr>
      </p:pic>
      <p:pic>
        <p:nvPicPr>
          <p:cNvPr id="12" name="Picture 11" descr="Winfield Idaho 1428.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2285373" y="210311"/>
            <a:ext cx="1995050" cy="2127654"/>
          </a:xfrm>
          <a:prstGeom prst="rect">
            <a:avLst/>
          </a:prstGeom>
        </p:spPr>
      </p:pic>
      <p:pic>
        <p:nvPicPr>
          <p:cNvPr id="13" name="Picture 12" descr="corn.jpg"/>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3062" y="210311"/>
            <a:ext cx="2235491" cy="2127654"/>
          </a:xfrm>
          <a:prstGeom prst="rect">
            <a:avLst/>
          </a:prstGeom>
        </p:spPr>
      </p:pic>
    </p:spTree>
    <p:extLst>
      <p:ext uri="{BB962C8B-B14F-4D97-AF65-F5344CB8AC3E}">
        <p14:creationId xmlns:p14="http://schemas.microsoft.com/office/powerpoint/2010/main" val="14362488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igh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09550"/>
            <a:ext cx="4279900"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spTree>
    <p:extLst>
      <p:ext uri="{BB962C8B-B14F-4D97-AF65-F5344CB8AC3E}">
        <p14:creationId xmlns:p14="http://schemas.microsoft.com/office/powerpoint/2010/main" val="9813717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Gras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26"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8" name="Picture 7"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287464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ea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8"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11"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pic>
        <p:nvPicPr>
          <p:cNvPr id="12" name="Picture 11"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53953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pic>
        <p:nvPicPr>
          <p:cNvPr id="7" name="Picture 6"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10" name="TextBox 9"/>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36440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943102"/>
            <a:ext cx="4041648" cy="4509771"/>
          </a:xfrm>
          <a:prstGeom prst="rect">
            <a:avLst/>
          </a:prstGeom>
        </p:spPr>
        <p:txBody>
          <a:bodyPr>
            <a:normAutofit/>
          </a:bodyPr>
          <a:lstStyle>
            <a:lvl1pPr marL="257175" indent="-257175">
              <a:buFont typeface="Arial"/>
              <a:buChar char="•"/>
              <a:defRPr sz="1500">
                <a:solidFill>
                  <a:schemeClr val="tx1"/>
                </a:solidFill>
              </a:defRPr>
            </a:lvl1pPr>
            <a:lvl2pPr marL="557213" indent="-214313">
              <a:buFont typeface="Arial"/>
              <a:buChar char="•"/>
              <a:defRPr sz="1500">
                <a:solidFill>
                  <a:schemeClr val="tx1"/>
                </a:solidFill>
              </a:defRPr>
            </a:lvl2pPr>
            <a:lvl3pPr marL="857250" indent="-171450">
              <a:buFont typeface="Arial"/>
              <a:buChar char="•"/>
              <a:defRPr sz="1500">
                <a:solidFill>
                  <a:schemeClr val="tx1"/>
                </a:solidFill>
              </a:defRPr>
            </a:lvl3pPr>
            <a:lvl4pPr marL="1200150" indent="-171450">
              <a:buFont typeface="Arial"/>
              <a:buChar char="•"/>
              <a:defRPr sz="1500">
                <a:solidFill>
                  <a:schemeClr val="tx1"/>
                </a:solidFill>
              </a:defRPr>
            </a:lvl4pPr>
            <a:lvl5pPr marL="1543050" indent="-171450">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943102"/>
            <a:ext cx="4041648" cy="4510088"/>
          </a:xfrm>
          <a:prstGeom prst="rect">
            <a:avLst/>
          </a:prstGeom>
        </p:spPr>
        <p:txBody>
          <a:bodyPr>
            <a:normAutofit/>
          </a:bodyPr>
          <a:lstStyle>
            <a:lvl1pPr marL="214313" indent="-214313">
              <a:buFont typeface="Arial"/>
              <a:buChar char="•"/>
              <a:defRPr sz="1500">
                <a:solidFill>
                  <a:schemeClr val="tx1"/>
                </a:solidFill>
              </a:defRPr>
            </a:lvl1pPr>
            <a:lvl2pPr marL="557213" indent="-214313">
              <a:buFont typeface="Arial"/>
              <a:buChar char="•"/>
              <a:defRPr sz="1500">
                <a:solidFill>
                  <a:schemeClr val="tx1"/>
                </a:solidFill>
              </a:defRPr>
            </a:lvl2pPr>
            <a:lvl3pPr marL="900113" indent="-214313">
              <a:buFont typeface="Arial"/>
              <a:buChar char="•"/>
              <a:defRPr sz="1500">
                <a:solidFill>
                  <a:schemeClr val="tx1"/>
                </a:solidFill>
              </a:defRPr>
            </a:lvl3pPr>
            <a:lvl4pPr marL="1243013" indent="-214313">
              <a:buFont typeface="Arial"/>
              <a:buChar char="•"/>
              <a:defRPr sz="1500">
                <a:solidFill>
                  <a:schemeClr val="tx1"/>
                </a:solidFill>
              </a:defRPr>
            </a:lvl4pPr>
            <a:lvl5pPr marL="1585913" indent="-214313">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1"/>
          </p:nvPr>
        </p:nvSpPr>
        <p:spPr>
          <a:xfrm>
            <a:off x="612647"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sp>
        <p:nvSpPr>
          <p:cNvPr id="13" name="Text Placeholder 9"/>
          <p:cNvSpPr>
            <a:spLocks noGrp="1"/>
          </p:cNvSpPr>
          <p:nvPr>
            <p:ph type="body" sz="quarter" idx="12"/>
          </p:nvPr>
        </p:nvSpPr>
        <p:spPr>
          <a:xfrm>
            <a:off x="4848352"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025055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
        <p:nvSpPr>
          <p:cNvPr id="17"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180384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2119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473257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Gray">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495151" y="98632"/>
            <a:ext cx="914400" cy="914400"/>
          </a:xfrm>
          <a:prstGeom prst="rect">
            <a:avLst/>
          </a:prstGeom>
        </p:spPr>
        <p:txBody>
          <a:bodyPr vert="horz" wrap="none" lIns="91440" tIns="45720" rIns="91440" bIns="45720" rtlCol="0">
            <a:normAutofit/>
          </a:bodyPr>
          <a:lstStyle/>
          <a:p>
            <a:pPr algn="l"/>
            <a:endParaRPr lang="en-US" sz="1000">
              <a:solidFill>
                <a:srgbClr val="FFFFFF"/>
              </a:solidFill>
              <a:latin typeface="Corbel"/>
              <a:cs typeface="Corbel"/>
            </a:endParaRPr>
          </a:p>
        </p:txBody>
      </p:sp>
      <p:pic>
        <p:nvPicPr>
          <p:cNvPr id="8" name="Picture 7" descr="WinFieldUnited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0" name="Title 1"/>
          <p:cNvSpPr>
            <a:spLocks noGrp="1"/>
          </p:cNvSpPr>
          <p:nvPr>
            <p:ph type="title" hasCustomPrompt="1"/>
          </p:nvPr>
        </p:nvSpPr>
        <p:spPr>
          <a:xfrm>
            <a:off x="457200" y="3460329"/>
            <a:ext cx="8229600" cy="1143000"/>
          </a:xfrm>
          <a:prstGeom prst="rect">
            <a:avLst/>
          </a:prstGeom>
          <a:ln>
            <a:noFill/>
          </a:ln>
        </p:spPr>
        <p:txBody>
          <a:bodyPr vert="horz"/>
          <a:lstStyle>
            <a:lvl1pPr>
              <a:lnSpc>
                <a:spcPct val="150000"/>
              </a:lnSpc>
              <a:defRPr sz="4400" baseline="0">
                <a:solidFill>
                  <a:srgbClr val="FFFFFF"/>
                </a:solidFill>
              </a:defRPr>
            </a:lvl1pPr>
          </a:lstStyle>
          <a:p>
            <a:r>
              <a:rPr lang="en-US"/>
              <a:t>Slide Section Header</a:t>
            </a:r>
          </a:p>
        </p:txBody>
      </p:sp>
      <p:cxnSp>
        <p:nvCxnSpPr>
          <p:cNvPr id="11" name="Straight Connector 10"/>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 Placeholder 7"/>
          <p:cNvSpPr>
            <a:spLocks noGrp="1"/>
          </p:cNvSpPr>
          <p:nvPr>
            <p:ph type="body" sz="quarter" idx="10" hasCustomPrompt="1"/>
          </p:nvPr>
        </p:nvSpPr>
        <p:spPr>
          <a:xfrm>
            <a:off x="3884466" y="1496867"/>
            <a:ext cx="1375068" cy="1923102"/>
          </a:xfrm>
          <a:prstGeom prst="rect">
            <a:avLst/>
          </a:prstGeom>
          <a:ln>
            <a:noFill/>
          </a:ln>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3825123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1">
                    <a:lumMod val="40000"/>
                    <a:lumOff val="60000"/>
                  </a:schemeClr>
                </a:solidFill>
                <a:latin typeface="+mn-lt"/>
                <a:ea typeface="+mn-ea"/>
                <a:cs typeface="+mn-cs"/>
              </a:rPr>
              <a:t>©2017. </a:t>
            </a:r>
            <a:r>
              <a:rPr lang="en-US" sz="600" kern="1200">
                <a:solidFill>
                  <a:schemeClr val="bg1">
                    <a:lumMod val="40000"/>
                    <a:lumOff val="60000"/>
                  </a:schemeClr>
                </a:solidFill>
                <a:latin typeface="+mn-lt"/>
                <a:ea typeface="+mn-ea"/>
                <a:cs typeface="+mn-cs"/>
              </a:rPr>
              <a:t>WinField is a registered trademark and WinField United is a trademark of Winfield Solutions.</a:t>
            </a:r>
            <a:endParaRPr lang="en-US" sz="600">
              <a:solidFill>
                <a:schemeClr val="bg1">
                  <a:lumMod val="40000"/>
                  <a:lumOff val="60000"/>
                </a:schemeClr>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chemeClr val="accent1"/>
                </a:solidFill>
              </a:defRPr>
            </a:lvl1pPr>
          </a:lstStyle>
          <a:p>
            <a:r>
              <a:rPr lang="en-US"/>
              <a:t>Slide Section Header</a:t>
            </a:r>
          </a:p>
        </p:txBody>
      </p:sp>
      <p:cxnSp>
        <p:nvCxnSpPr>
          <p:cNvPr id="10" name="Straight Connector 9"/>
          <p:cNvCxnSpPr/>
          <p:nvPr userDrawn="1"/>
        </p:nvCxnSpPr>
        <p:spPr>
          <a:xfrm>
            <a:off x="3557803" y="4643691"/>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557803" y="3419969"/>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accent1"/>
                </a:solidFill>
                <a:latin typeface="+mn-lt"/>
                <a:cs typeface="Arial"/>
              </a:defRPr>
            </a:lvl1pPr>
          </a:lstStyle>
          <a:p>
            <a:pPr lvl="0"/>
            <a:r>
              <a:rPr lang="en-US"/>
              <a:t>#</a:t>
            </a:r>
          </a:p>
        </p:txBody>
      </p:sp>
    </p:spTree>
    <p:extLst>
      <p:ext uri="{BB962C8B-B14F-4D97-AF65-F5344CB8AC3E}">
        <p14:creationId xmlns:p14="http://schemas.microsoft.com/office/powerpoint/2010/main" val="226146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descr="tractor.jpg"/>
          <p:cNvPicPr>
            <a:picLocks noChangeAspect="1"/>
          </p:cNvPicPr>
          <p:nvPr userDrawn="1"/>
        </p:nvPicPr>
        <p:blipFill rotWithShape="1">
          <a:blip r:embed="rId2">
            <a:extLst>
              <a:ext uri="{28A0092B-C50C-407E-A947-70E740481C1C}">
                <a14:useLocalDpi xmlns:a14="http://schemas.microsoft.com/office/drawing/2010/main"/>
              </a:ext>
            </a:extLst>
          </a:blip>
          <a:srcRect b="-83"/>
          <a:stretch/>
        </p:blipFill>
        <p:spPr>
          <a:xfrm>
            <a:off x="-45720" y="-18288"/>
            <a:ext cx="9235440" cy="5208788"/>
          </a:xfrm>
          <a:prstGeom prst="rect">
            <a:avLst/>
          </a:prstGeom>
        </p:spPr>
      </p:pic>
      <p:sp>
        <p:nvSpPr>
          <p:cNvPr id="4" name="Rectangle 1"/>
          <p:cNvSpPr/>
          <p:nvPr userDrawn="1"/>
        </p:nvSpPr>
        <p:spPr>
          <a:xfrm>
            <a:off x="-45720" y="4565554"/>
            <a:ext cx="9235440" cy="2312766"/>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6" name="Group 5"/>
          <p:cNvGrpSpPr/>
          <p:nvPr userDrawn="1"/>
        </p:nvGrpSpPr>
        <p:grpSpPr>
          <a:xfrm>
            <a:off x="4094457" y="3938583"/>
            <a:ext cx="1088618" cy="1088614"/>
            <a:chOff x="1641535" y="4181437"/>
            <a:chExt cx="1088618" cy="1088614"/>
          </a:xfrm>
        </p:grpSpPr>
        <p:sp>
          <p:nvSpPr>
            <p:cNvPr id="7" name="Oval 6"/>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8" name="Picture 7" descr="quotes-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9" name="Straight Connector 8"/>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3" name="Picture 12" descr="WinFieldUnited_PMS copy.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sp>
        <p:nvSpPr>
          <p:cNvPr id="15" name="TextBox 14"/>
          <p:cNvSpPr txBox="1"/>
          <p:nvPr userDrawn="1"/>
        </p:nvSpPr>
        <p:spPr>
          <a:xfrm>
            <a:off x="2136437" y="6070728"/>
            <a:ext cx="4871126" cy="415498"/>
          </a:xfrm>
          <a:prstGeom prst="rect">
            <a:avLst/>
          </a:prstGeom>
          <a:noFill/>
        </p:spPr>
        <p:txBody>
          <a:bodyPr wrap="square" rtlCol="0">
            <a:spAutoFit/>
          </a:bodyPr>
          <a:lstStyle/>
          <a:p>
            <a:pPr algn="ctr"/>
            <a:endParaRPr lang="en-US" sz="2100">
              <a:solidFill>
                <a:schemeClr val="bg2"/>
              </a:solidFill>
            </a:endParaRPr>
          </a:p>
        </p:txBody>
      </p:sp>
      <p:cxnSp>
        <p:nvCxnSpPr>
          <p:cNvPr id="17" name="Straight Connector 16"/>
          <p:cNvCxnSpPr/>
          <p:nvPr userDrawn="1"/>
        </p:nvCxnSpPr>
        <p:spPr>
          <a:xfrm>
            <a:off x="4027691" y="6126360"/>
            <a:ext cx="1088618" cy="0"/>
          </a:xfrm>
          <a:prstGeom prst="line">
            <a:avLst/>
          </a:prstGeom>
          <a:ln w="12700"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Content Placeholder 18"/>
          <p:cNvSpPr>
            <a:spLocks noGrp="1"/>
          </p:cNvSpPr>
          <p:nvPr>
            <p:ph sz="quarter" idx="11" hasCustomPrompt="1"/>
          </p:nvPr>
        </p:nvSpPr>
        <p:spPr>
          <a:xfrm>
            <a:off x="954881" y="6181993"/>
            <a:ext cx="7234238" cy="313053"/>
          </a:xfrm>
          <a:prstGeom prst="rect">
            <a:avLst/>
          </a:prstGeom>
        </p:spPr>
        <p:txBody>
          <a:bodyPr anchor="t"/>
          <a:lstStyle>
            <a:lvl1pPr marL="0" indent="0" algn="ctr">
              <a:buFontTx/>
              <a:buNone/>
              <a:defRPr sz="1100" i="1" baseline="0">
                <a:solidFill>
                  <a:schemeClr val="bg2"/>
                </a:solidFill>
              </a:defRPr>
            </a:lvl1pPr>
            <a:lvl2pPr marL="457200" indent="0" algn="ctr">
              <a:buFontTx/>
              <a:buNone/>
              <a:defRPr>
                <a:solidFill>
                  <a:schemeClr val="bg2"/>
                </a:solidFill>
              </a:defRPr>
            </a:lvl2pPr>
          </a:lstStyle>
          <a:p>
            <a:pPr lvl="0"/>
            <a:r>
              <a:rPr lang="en-US"/>
              <a:t>QUOTE CREDIT</a:t>
            </a:r>
          </a:p>
        </p:txBody>
      </p:sp>
      <p:sp>
        <p:nvSpPr>
          <p:cNvPr id="25"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Quote Here</a:t>
            </a:r>
          </a:p>
        </p:txBody>
      </p:sp>
    </p:spTree>
    <p:extLst>
      <p:ext uri="{BB962C8B-B14F-4D97-AF65-F5344CB8AC3E}">
        <p14:creationId xmlns:p14="http://schemas.microsoft.com/office/powerpoint/2010/main" val="420862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5" name="Picture 4" descr="tractor-sunset.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5720" y="0"/>
            <a:ext cx="9235440" cy="5256419"/>
          </a:xfrm>
          <a:prstGeom prst="rect">
            <a:avLst/>
          </a:prstGeom>
        </p:spPr>
      </p:pic>
      <p:sp>
        <p:nvSpPr>
          <p:cNvPr id="21" name="Rectangle 1"/>
          <p:cNvSpPr/>
          <p:nvPr userDrawn="1"/>
        </p:nvSpPr>
        <p:spPr>
          <a:xfrm>
            <a:off x="-45720" y="4565554"/>
            <a:ext cx="9235440" cy="2377440"/>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grpSp>
        <p:nvGrpSpPr>
          <p:cNvPr id="22" name="Group 21"/>
          <p:cNvGrpSpPr/>
          <p:nvPr userDrawn="1"/>
        </p:nvGrpSpPr>
        <p:grpSpPr>
          <a:xfrm>
            <a:off x="4094457" y="3938583"/>
            <a:ext cx="1088618" cy="1088614"/>
            <a:chOff x="1641535" y="4181437"/>
            <a:chExt cx="1088618" cy="1088614"/>
          </a:xfrm>
        </p:grpSpPr>
        <p:sp>
          <p:nvSpPr>
            <p:cNvPr id="23" name="Oval 22"/>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24" name="Picture 23" descr="quotes-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25" name="Straight Connector 24"/>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Statement Here</a:t>
            </a:r>
          </a:p>
        </p:txBody>
      </p:sp>
    </p:spTree>
    <p:extLst>
      <p:ext uri="{BB962C8B-B14F-4D97-AF65-F5344CB8AC3E}">
        <p14:creationId xmlns:p14="http://schemas.microsoft.com/office/powerpoint/2010/main" val="3537706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od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11992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od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182786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od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46931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 Comparison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041648"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197864"/>
            <a:ext cx="4041648" cy="5255326"/>
          </a:xfrm>
          <a:prstGeom prst="rect">
            <a:avLst/>
          </a:prstGeom>
        </p:spPr>
        <p:txBody>
          <a:bodyPr>
            <a:normAutofit/>
          </a:bodyPr>
          <a:lstStyle>
            <a:lvl1pPr marL="214313" indent="-214313">
              <a:buFont typeface="Arial"/>
              <a:buChar char="•"/>
              <a:defRPr sz="1800">
                <a:solidFill>
                  <a:schemeClr val="tx1"/>
                </a:solidFill>
              </a:defRPr>
            </a:lvl1pPr>
            <a:lvl2pPr marL="557213" indent="-214313">
              <a:buFont typeface="Arial"/>
              <a:buChar char="•"/>
              <a:defRPr sz="1800">
                <a:solidFill>
                  <a:schemeClr val="tx1"/>
                </a:solidFill>
              </a:defRPr>
            </a:lvl2pPr>
            <a:lvl3pPr marL="900113" indent="-214313">
              <a:buFont typeface="Arial"/>
              <a:buChar char="•"/>
              <a:defRPr sz="1800">
                <a:solidFill>
                  <a:schemeClr val="tx1"/>
                </a:solidFill>
              </a:defRPr>
            </a:lvl3pPr>
            <a:lvl4pPr marL="1243013" indent="-214313">
              <a:buFont typeface="Arial"/>
              <a:buChar char="•"/>
              <a:defRPr sz="1800">
                <a:solidFill>
                  <a:schemeClr val="tx1"/>
                </a:solidFill>
              </a:defRPr>
            </a:lvl4pPr>
            <a:lvl5pPr marL="1585913" indent="-214313">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719974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e Form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3" name="TextBox 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65864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e Form 2">
    <p:spTree>
      <p:nvGrpSpPr>
        <p:cNvPr id="1" name=""/>
        <p:cNvGrpSpPr/>
        <p:nvPr/>
      </p:nvGrpSpPr>
      <p:grpSpPr>
        <a:xfrm>
          <a:off x="0" y="0"/>
          <a:ext cx="0" cy="0"/>
          <a:chOff x="0" y="0"/>
          <a:chExt cx="0" cy="0"/>
        </a:xfrm>
      </p:grpSpPr>
      <p:pic>
        <p:nvPicPr>
          <p:cNvPr id="3" name="Picture 2" descr="Screen Shot 2016-06-23 at 10.25.58 AM.pn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a:blipFill rotWithShape="1">
            <a:blip r:embed="rId3"/>
            <a:stretch>
              <a:fillRect/>
            </a:stretch>
          </a:blipFill>
        </p:spPr>
      </p:pic>
      <p:pic>
        <p:nvPicPr>
          <p:cNvPr id="5" name="Picture 4" descr="WinFieldUnited_Whit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391979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5124" y="5384976"/>
            <a:ext cx="4423099" cy="975764"/>
          </a:xfrm>
          <a:prstGeom prst="rect">
            <a:avLst/>
          </a:prstGeom>
        </p:spPr>
        <p:txBody>
          <a:bodyPr vert="horz"/>
          <a:lstStyle>
            <a:lvl1pPr algn="l">
              <a:defRPr>
                <a:solidFill>
                  <a:srgbClr val="FFFFFF"/>
                </a:solidFill>
              </a:defRPr>
            </a:lvl1pPr>
          </a:lstStyle>
          <a:p>
            <a:r>
              <a:rPr lang="en-US"/>
              <a:t>Thank You</a:t>
            </a:r>
          </a:p>
        </p:txBody>
      </p:sp>
      <p:cxnSp>
        <p:nvCxnSpPr>
          <p:cNvPr id="6" name="Straight Connector 5"/>
          <p:cNvCxnSpPr/>
          <p:nvPr userDrawn="1"/>
        </p:nvCxnSpPr>
        <p:spPr>
          <a:xfrm>
            <a:off x="730077" y="6245133"/>
            <a:ext cx="2656592" cy="2020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85878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genda">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a:ext>
            </a:extLst>
          </a:blip>
          <a:srcRect r="-3"/>
          <a:stretch/>
        </p:blipFill>
        <p:spPr>
          <a:xfrm>
            <a:off x="5363571" y="210312"/>
            <a:ext cx="3780429" cy="6242875"/>
          </a:xfrm>
          <a:prstGeom prst="rect">
            <a:avLst/>
          </a:prstGeom>
        </p:spPr>
      </p:pic>
      <p:sp>
        <p:nvSpPr>
          <p:cNvPr id="3" name="Content Placeholder 2"/>
          <p:cNvSpPr>
            <a:spLocks noGrp="1"/>
          </p:cNvSpPr>
          <p:nvPr>
            <p:ph idx="1"/>
          </p:nvPr>
        </p:nvSpPr>
        <p:spPr>
          <a:xfrm>
            <a:off x="612647" y="1156920"/>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4"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endParaRPr lang="en-US"/>
          </a:p>
        </p:txBody>
      </p:sp>
      <p:pic>
        <p:nvPicPr>
          <p:cNvPr id="9" name="Picture 8" descr="graphic-arrow-gr.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grpSp>
        <p:nvGrpSpPr>
          <p:cNvPr id="8" name="Group 7"/>
          <p:cNvGrpSpPr/>
          <p:nvPr userDrawn="1"/>
        </p:nvGrpSpPr>
        <p:grpSpPr>
          <a:xfrm>
            <a:off x="4964530" y="1332742"/>
            <a:ext cx="763270" cy="686184"/>
            <a:chOff x="559352" y="1471670"/>
            <a:chExt cx="1060022" cy="952966"/>
          </a:xfrm>
        </p:grpSpPr>
        <p:sp>
          <p:nvSpPr>
            <p:cNvPr id="10" name="Oval 9"/>
            <p:cNvSpPr/>
            <p:nvPr/>
          </p:nvSpPr>
          <p:spPr>
            <a:xfrm>
              <a:off x="649892" y="1500965"/>
              <a:ext cx="923671" cy="923671"/>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2" name="TextBox 11"/>
            <p:cNvSpPr txBox="1"/>
            <p:nvPr/>
          </p:nvSpPr>
          <p:spPr>
            <a:xfrm>
              <a:off x="559352" y="1471670"/>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1</a:t>
              </a:r>
            </a:p>
          </p:txBody>
        </p:sp>
      </p:grpSp>
      <p:grpSp>
        <p:nvGrpSpPr>
          <p:cNvPr id="13" name="Group 12"/>
          <p:cNvGrpSpPr/>
          <p:nvPr userDrawn="1"/>
        </p:nvGrpSpPr>
        <p:grpSpPr>
          <a:xfrm>
            <a:off x="4982804" y="2380507"/>
            <a:ext cx="763270" cy="713592"/>
            <a:chOff x="584730" y="2567203"/>
            <a:chExt cx="1060022" cy="991030"/>
          </a:xfrm>
        </p:grpSpPr>
        <p:sp>
          <p:nvSpPr>
            <p:cNvPr id="16" name="Oval 15"/>
            <p:cNvSpPr/>
            <p:nvPr/>
          </p:nvSpPr>
          <p:spPr>
            <a:xfrm>
              <a:off x="649892" y="2634562"/>
              <a:ext cx="923671" cy="923671"/>
            </a:xfrm>
            <a:prstGeom prst="ellipse">
              <a:avLst/>
            </a:prstGeom>
            <a:solidFill>
              <a:srgbClr val="5567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7" name="TextBox 16"/>
            <p:cNvSpPr txBox="1"/>
            <p:nvPr/>
          </p:nvSpPr>
          <p:spPr>
            <a:xfrm>
              <a:off x="584730" y="2567203"/>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2</a:t>
              </a:r>
            </a:p>
          </p:txBody>
        </p:sp>
      </p:grpSp>
      <p:grpSp>
        <p:nvGrpSpPr>
          <p:cNvPr id="18" name="Group 17"/>
          <p:cNvGrpSpPr/>
          <p:nvPr userDrawn="1"/>
        </p:nvGrpSpPr>
        <p:grpSpPr>
          <a:xfrm>
            <a:off x="4984162" y="3482976"/>
            <a:ext cx="763270" cy="702762"/>
            <a:chOff x="586616" y="3736833"/>
            <a:chExt cx="1060022" cy="975990"/>
          </a:xfrm>
        </p:grpSpPr>
        <p:sp>
          <p:nvSpPr>
            <p:cNvPr id="19" name="Oval 18"/>
            <p:cNvSpPr/>
            <p:nvPr/>
          </p:nvSpPr>
          <p:spPr>
            <a:xfrm>
              <a:off x="649892" y="3789152"/>
              <a:ext cx="923671" cy="923671"/>
            </a:xfrm>
            <a:prstGeom prst="ellipse">
              <a:avLst/>
            </a:prstGeom>
            <a:solidFill>
              <a:srgbClr val="738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0" name="TextBox 19"/>
            <p:cNvSpPr txBox="1"/>
            <p:nvPr/>
          </p:nvSpPr>
          <p:spPr>
            <a:xfrm>
              <a:off x="586616" y="3736833"/>
              <a:ext cx="1060022" cy="829203"/>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3</a:t>
              </a:r>
            </a:p>
          </p:txBody>
        </p:sp>
      </p:grpSp>
      <p:grpSp>
        <p:nvGrpSpPr>
          <p:cNvPr id="21" name="Group 20"/>
          <p:cNvGrpSpPr/>
          <p:nvPr userDrawn="1"/>
        </p:nvGrpSpPr>
        <p:grpSpPr>
          <a:xfrm>
            <a:off x="5002436" y="4547319"/>
            <a:ext cx="702873" cy="665090"/>
            <a:chOff x="611994" y="4933248"/>
            <a:chExt cx="976144" cy="923671"/>
          </a:xfrm>
        </p:grpSpPr>
        <p:sp>
          <p:nvSpPr>
            <p:cNvPr id="22" name="Oval 21"/>
            <p:cNvSpPr/>
            <p:nvPr/>
          </p:nvSpPr>
          <p:spPr>
            <a:xfrm>
              <a:off x="649892" y="4933248"/>
              <a:ext cx="923671" cy="92367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3" name="TextBox 22"/>
            <p:cNvSpPr txBox="1"/>
            <p:nvPr/>
          </p:nvSpPr>
          <p:spPr>
            <a:xfrm>
              <a:off x="611994" y="4967857"/>
              <a:ext cx="976144" cy="829203"/>
            </a:xfrm>
            <a:prstGeom prst="rect">
              <a:avLst/>
            </a:prstGeom>
          </p:spPr>
          <p:txBody>
            <a:bodyPr vert="horz" wrap="none" lIns="91440" tIns="45720" rIns="91440" bIns="45720" rtlCol="0">
              <a:normAutofit fontScale="92500" lnSpcReduction="10000"/>
            </a:bodyPr>
            <a:lstStyle/>
            <a:p>
              <a:pPr algn="ctr"/>
              <a:r>
                <a:rPr lang="en-US" sz="3700" b="1">
                  <a:solidFill>
                    <a:srgbClr val="FFFFFF"/>
                  </a:solidFill>
                  <a:latin typeface="Arial"/>
                  <a:cs typeface="Arial"/>
                </a:rPr>
                <a:t>4</a:t>
              </a:r>
            </a:p>
          </p:txBody>
        </p:sp>
      </p:grpSp>
      <p:grpSp>
        <p:nvGrpSpPr>
          <p:cNvPr id="24" name="Group 23"/>
          <p:cNvGrpSpPr/>
          <p:nvPr userDrawn="1"/>
        </p:nvGrpSpPr>
        <p:grpSpPr>
          <a:xfrm>
            <a:off x="5021008" y="5587639"/>
            <a:ext cx="673806" cy="740665"/>
            <a:chOff x="637787" y="4878507"/>
            <a:chExt cx="935776" cy="1028631"/>
          </a:xfrm>
        </p:grpSpPr>
        <p:sp>
          <p:nvSpPr>
            <p:cNvPr id="25" name="Oval 24"/>
            <p:cNvSpPr/>
            <p:nvPr/>
          </p:nvSpPr>
          <p:spPr>
            <a:xfrm>
              <a:off x="649892" y="4933248"/>
              <a:ext cx="923671" cy="923671"/>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6" name="TextBox 25"/>
            <p:cNvSpPr txBox="1"/>
            <p:nvPr/>
          </p:nvSpPr>
          <p:spPr>
            <a:xfrm>
              <a:off x="637787" y="4878507"/>
              <a:ext cx="923087" cy="1028631"/>
            </a:xfrm>
            <a:prstGeom prst="rect">
              <a:avLst/>
            </a:prstGeom>
          </p:spPr>
          <p:txBody>
            <a:bodyPr vert="horz" wrap="none" lIns="91440" tIns="45720" rIns="91440" bIns="45720" rtlCol="0">
              <a:normAutofit/>
            </a:bodyPr>
            <a:lstStyle/>
            <a:p>
              <a:pPr algn="ctr"/>
              <a:r>
                <a:rPr lang="en-US" sz="3700" b="1">
                  <a:solidFill>
                    <a:srgbClr val="FFFFFF"/>
                  </a:solidFill>
                  <a:latin typeface="Arial"/>
                  <a:cs typeface="Arial"/>
                </a:rPr>
                <a:t>5</a:t>
              </a:r>
            </a:p>
          </p:txBody>
        </p:sp>
      </p:grpSp>
      <p:sp>
        <p:nvSpPr>
          <p:cNvPr id="27" name="Content Placeholder 2"/>
          <p:cNvSpPr>
            <a:spLocks noGrp="1"/>
          </p:cNvSpPr>
          <p:nvPr>
            <p:ph idx="11"/>
          </p:nvPr>
        </p:nvSpPr>
        <p:spPr>
          <a:xfrm>
            <a:off x="612647" y="2218849"/>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8" name="Content Placeholder 2"/>
          <p:cNvSpPr>
            <a:spLocks noGrp="1"/>
          </p:cNvSpPr>
          <p:nvPr>
            <p:ph idx="12"/>
          </p:nvPr>
        </p:nvSpPr>
        <p:spPr>
          <a:xfrm>
            <a:off x="612647" y="3304073"/>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9" name="Content Placeholder 2"/>
          <p:cNvSpPr>
            <a:spLocks noGrp="1"/>
          </p:cNvSpPr>
          <p:nvPr>
            <p:ph idx="13"/>
          </p:nvPr>
        </p:nvSpPr>
        <p:spPr>
          <a:xfrm>
            <a:off x="612647" y="4362001"/>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30" name="Content Placeholder 2"/>
          <p:cNvSpPr>
            <a:spLocks noGrp="1"/>
          </p:cNvSpPr>
          <p:nvPr>
            <p:ph idx="14"/>
          </p:nvPr>
        </p:nvSpPr>
        <p:spPr>
          <a:xfrm>
            <a:off x="612647" y="5433578"/>
            <a:ext cx="4235706" cy="1019610"/>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174027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Title only">
    <p:spTree>
      <p:nvGrpSpPr>
        <p:cNvPr id="1" name=""/>
        <p:cNvGrpSpPr/>
        <p:nvPr/>
      </p:nvGrpSpPr>
      <p:grpSpPr>
        <a:xfrm>
          <a:off x="0" y="0"/>
          <a:ext cx="0" cy="0"/>
          <a:chOff x="0" y="0"/>
          <a:chExt cx="0" cy="0"/>
        </a:xfrm>
      </p:grpSpPr>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7" y="1094412"/>
            <a:ext cx="8229600" cy="66543"/>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385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ulleted List, Large Poi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2648" y="210312"/>
            <a:ext cx="8277352" cy="6253988"/>
          </a:xfrm>
          <a:prstGeom prst="rect">
            <a:avLst/>
          </a:prstGeom>
        </p:spPr>
        <p:txBody>
          <a:bodyPr>
            <a:normAutofit/>
          </a:bodyPr>
          <a:lstStyle>
            <a:lvl1pPr marL="257175" indent="-257175">
              <a:buFont typeface="Arial"/>
              <a:buChar char="•"/>
              <a:defRPr sz="2400">
                <a:solidFill>
                  <a:schemeClr val="tx1"/>
                </a:solidFill>
                <a:latin typeface="Arial"/>
                <a:cs typeface="Arial"/>
              </a:defRPr>
            </a:lvl1pPr>
            <a:lvl2pPr marL="557213" indent="-214313">
              <a:buFont typeface="Arial"/>
              <a:buChar char="•"/>
              <a:defRPr sz="2250">
                <a:solidFill>
                  <a:schemeClr val="tx1"/>
                </a:solidFill>
                <a:latin typeface="Arial"/>
                <a:cs typeface="Arial"/>
              </a:defRPr>
            </a:lvl2pPr>
            <a:lvl3pPr marL="857250" indent="-171450">
              <a:buFont typeface="Arial"/>
              <a:buChar char="•"/>
              <a:defRPr sz="2000">
                <a:solidFill>
                  <a:schemeClr val="tx1"/>
                </a:solidFill>
                <a:latin typeface="Arial"/>
                <a:cs typeface="Arial"/>
              </a:defRPr>
            </a:lvl3pPr>
            <a:lvl4pPr marL="1200150" indent="-171450">
              <a:buFont typeface="Arial"/>
              <a:buChar char="•"/>
              <a:defRPr sz="1800">
                <a:solidFill>
                  <a:schemeClr val="tx1"/>
                </a:solidFill>
                <a:latin typeface="Arial"/>
                <a:cs typeface="Arial"/>
              </a:defRPr>
            </a:lvl4pPr>
            <a:lvl5pPr marL="1543050" indent="-171450">
              <a:buFont typeface="Arial"/>
              <a:buChar char="•"/>
              <a:defRPr sz="16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9195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Char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612648" y="210312"/>
            <a:ext cx="8277352" cy="6253988"/>
          </a:xfrm>
          <a:prstGeom prst="rect">
            <a:avLst/>
          </a:prstGeom>
        </p:spPr>
        <p:txBody>
          <a:bodyPr/>
          <a:lstStyle/>
          <a:p>
            <a:r>
              <a:rPr lang="en-US"/>
              <a:t>Click icon to add chart</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74439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Center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2649" y="210312"/>
            <a:ext cx="7938684" cy="5312407"/>
          </a:xfrm>
          <a:prstGeom prst="rect">
            <a:avLst/>
          </a:prstGeo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itle 1"/>
          <p:cNvSpPr>
            <a:spLocks noGrp="1"/>
          </p:cNvSpPr>
          <p:nvPr>
            <p:ph type="title"/>
          </p:nvPr>
        </p:nvSpPr>
        <p:spPr>
          <a:xfrm>
            <a:off x="612647" y="5522719"/>
            <a:ext cx="7938685" cy="425052"/>
          </a:xfrm>
          <a:prstGeom prst="rect">
            <a:avLst/>
          </a:prstGeom>
        </p:spPr>
        <p:txBody>
          <a:bodyPr anchor="b"/>
          <a:lstStyle>
            <a:lvl1pPr algn="ctr">
              <a:defRPr sz="1500" b="0"/>
            </a:lvl1pPr>
          </a:lstStyle>
          <a:p>
            <a:r>
              <a:rPr lang="en-US"/>
              <a:t>Click to edit Master title style</a:t>
            </a:r>
          </a:p>
        </p:txBody>
      </p:sp>
      <p:sp>
        <p:nvSpPr>
          <p:cNvPr id="5" name="Text Placeholder 3"/>
          <p:cNvSpPr>
            <a:spLocks noGrp="1"/>
          </p:cNvSpPr>
          <p:nvPr>
            <p:ph type="body" sz="half" idx="2"/>
          </p:nvPr>
        </p:nvSpPr>
        <p:spPr>
          <a:xfrm>
            <a:off x="612646" y="5947770"/>
            <a:ext cx="7938686" cy="516529"/>
          </a:xfrm>
          <a:prstGeom prst="rect">
            <a:avLst/>
          </a:prstGeom>
        </p:spPr>
        <p:txBody>
          <a:bodyPr>
            <a:normAutofit/>
          </a:bodyPr>
          <a:lstStyle>
            <a:lvl1pPr marL="0" indent="0" algn="ctr">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8738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0" name="Picture 9" descr="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6908800" y="210312"/>
            <a:ext cx="2235200" cy="1613691"/>
          </a:xfrm>
          <a:prstGeom prst="rect">
            <a:avLst/>
          </a:prstGeom>
        </p:spPr>
      </p:pic>
      <p:pic>
        <p:nvPicPr>
          <p:cNvPr id="12" name="Picture 11" descr="Winfield Idaho 3241.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37760" y="210313"/>
            <a:ext cx="1929384" cy="1613690"/>
          </a:xfrm>
          <a:prstGeom prst="rect">
            <a:avLst/>
          </a:prstGeom>
        </p:spPr>
      </p:pic>
      <p:pic>
        <p:nvPicPr>
          <p:cNvPr id="16" name="Picture 15"/>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4937760" y="1880032"/>
            <a:ext cx="4206240" cy="4586695"/>
          </a:xfrm>
          <a:prstGeom prst="rect">
            <a:avLst/>
          </a:prstGeom>
        </p:spPr>
      </p:pic>
    </p:spTree>
    <p:extLst>
      <p:ext uri="{BB962C8B-B14F-4D97-AF65-F5344CB8AC3E}">
        <p14:creationId xmlns:p14="http://schemas.microsoft.com/office/powerpoint/2010/main" val="5659099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48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2" r:id="rId3"/>
    <p:sldLayoutId id="2147483713" r:id="rId4"/>
    <p:sldLayoutId id="2147483697" r:id="rId5"/>
    <p:sldLayoutId id="2147483699" r:id="rId6"/>
    <p:sldLayoutId id="2147483709" r:id="rId7"/>
    <p:sldLayoutId id="2147483701" r:id="rId8"/>
    <p:sldLayoutId id="2147483703" r:id="rId9"/>
    <p:sldLayoutId id="2147483704" r:id="rId10"/>
    <p:sldLayoutId id="2147483705" r:id="rId11"/>
    <p:sldLayoutId id="2147483710" r:id="rId12"/>
    <p:sldLayoutId id="2147483706" r:id="rId13"/>
    <p:sldLayoutId id="2147483707" r:id="rId14"/>
    <p:sldLayoutId id="2147483708" r:id="rId15"/>
    <p:sldLayoutId id="2147483711" r:id="rId16"/>
    <p:sldLayoutId id="2147483649" r:id="rId17"/>
    <p:sldLayoutId id="2147483650" r:id="rId18"/>
    <p:sldLayoutId id="2147483676" r:id="rId19"/>
    <p:sldLayoutId id="2147483677" r:id="rId20"/>
    <p:sldLayoutId id="2147483678" r:id="rId21"/>
    <p:sldLayoutId id="2147483680" r:id="rId22"/>
    <p:sldLayoutId id="2147483682" r:id="rId23"/>
    <p:sldLayoutId id="2147483683" r:id="rId24"/>
    <p:sldLayoutId id="2147483671" r:id="rId25"/>
    <p:sldLayoutId id="2147483672" r:id="rId26"/>
    <p:sldLayoutId id="2147483669" r:id="rId27"/>
    <p:sldLayoutId id="2147483670" r:id="rId28"/>
    <p:sldLayoutId id="2147483674" r:id="rId29"/>
    <p:sldLayoutId id="2147483661" r:id="rId30"/>
    <p:sldLayoutId id="2147483684" r:id="rId31"/>
    <p:sldLayoutId id="2147483675"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winfieldunited.com/news-and-insights/manage-fall-nitrogen-responsibly" TargetMode="External"/><Relationship Id="rId2" Type="http://schemas.openxmlformats.org/officeDocument/2006/relationships/hyperlink" Target="https://www.winfieldunited.com/news-and-insights/3-tips-for-preparing-a-nutrient-management-plan" TargetMode="External"/><Relationship Id="rId1" Type="http://schemas.openxmlformats.org/officeDocument/2006/relationships/slideLayout" Target="../slideLayouts/slideLayout1.xml"/><Relationship Id="rId4" Type="http://schemas.openxmlformats.org/officeDocument/2006/relationships/hyperlink" Target="https://www.winfieldunited.com/news-and-insights/digging-into-fall-soil-pre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37194"/>
            <a:ext cx="9144000" cy="1143000"/>
          </a:xfrm>
          <a:prstGeom prst="rect">
            <a:avLst/>
          </a:prstGeom>
        </p:spPr>
        <p:txBody>
          <a:bodyPr/>
          <a:lstStyle/>
          <a:p>
            <a:r>
              <a:rPr lang="en-US" sz="4000" b="1" dirty="0"/>
              <a:t>Fall Soil Sampling</a:t>
            </a:r>
            <a:br>
              <a:rPr lang="en-US" sz="4000" b="1" dirty="0"/>
            </a:br>
            <a:endParaRPr lang="en-US" sz="4000" b="1" dirty="0">
              <a:solidFill>
                <a:schemeClr val="tx1">
                  <a:lumMod val="50000"/>
                </a:schemeClr>
              </a:solidFill>
            </a:endParaRPr>
          </a:p>
        </p:txBody>
      </p:sp>
      <p:sp>
        <p:nvSpPr>
          <p:cNvPr id="3" name="Title 1">
            <a:extLst>
              <a:ext uri="{FF2B5EF4-FFF2-40B4-BE49-F238E27FC236}">
                <a16:creationId xmlns:a16="http://schemas.microsoft.com/office/drawing/2014/main" id="{E340AD42-5844-7248-83EF-88847F31D9CD}"/>
              </a:ext>
            </a:extLst>
          </p:cNvPr>
          <p:cNvSpPr txBox="1">
            <a:spLocks/>
          </p:cNvSpPr>
          <p:nvPr/>
        </p:nvSpPr>
        <p:spPr>
          <a:xfrm>
            <a:off x="457200" y="1706031"/>
            <a:ext cx="8229600" cy="1143000"/>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3600" err="1">
                <a:solidFill>
                  <a:schemeClr val="tx1">
                    <a:lumMod val="50000"/>
                  </a:schemeClr>
                </a:solidFill>
              </a:rPr>
              <a:t>WinField</a:t>
            </a:r>
            <a:r>
              <a:rPr lang="en-US" sz="3600">
                <a:solidFill>
                  <a:schemeClr val="tx1">
                    <a:lumMod val="50000"/>
                  </a:schemeClr>
                </a:solidFill>
              </a:rPr>
              <a:t> United Local Campaign</a:t>
            </a:r>
          </a:p>
        </p:txBody>
      </p:sp>
      <p:sp>
        <p:nvSpPr>
          <p:cNvPr id="4" name="Title 1">
            <a:extLst>
              <a:ext uri="{FF2B5EF4-FFF2-40B4-BE49-F238E27FC236}">
                <a16:creationId xmlns:a16="http://schemas.microsoft.com/office/drawing/2014/main" id="{4734CD97-69A7-8043-9848-5D204B4BFD11}"/>
              </a:ext>
            </a:extLst>
          </p:cNvPr>
          <p:cNvSpPr txBox="1">
            <a:spLocks/>
          </p:cNvSpPr>
          <p:nvPr/>
        </p:nvSpPr>
        <p:spPr>
          <a:xfrm>
            <a:off x="457200" y="4618944"/>
            <a:ext cx="8229600" cy="533025"/>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2800" i="1">
                <a:solidFill>
                  <a:schemeClr val="tx1">
                    <a:lumMod val="50000"/>
                  </a:schemeClr>
                </a:solidFill>
              </a:rPr>
              <a:t>ATLAS Materials</a:t>
            </a:r>
          </a:p>
        </p:txBody>
      </p:sp>
      <p:cxnSp>
        <p:nvCxnSpPr>
          <p:cNvPr id="6" name="Straight Connector 5">
            <a:extLst>
              <a:ext uri="{FF2B5EF4-FFF2-40B4-BE49-F238E27FC236}">
                <a16:creationId xmlns:a16="http://schemas.microsoft.com/office/drawing/2014/main" id="{9143757C-636C-9A45-BEA4-7639F93B787F}"/>
              </a:ext>
            </a:extLst>
          </p:cNvPr>
          <p:cNvCxnSpPr/>
          <p:nvPr/>
        </p:nvCxnSpPr>
        <p:spPr>
          <a:xfrm>
            <a:off x="2131255" y="2849031"/>
            <a:ext cx="4881490" cy="0"/>
          </a:xfrm>
          <a:prstGeom prst="line">
            <a:avLst/>
          </a:prstGeom>
          <a:ln>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9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dirty="0"/>
              <a:t>Topic: Soil Sampling Considerations</a:t>
            </a:r>
            <a:endParaRPr lang="en-US" sz="2400" baseline="30000" dirty="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0" indent="0">
              <a:buNone/>
            </a:pPr>
            <a:r>
              <a:rPr lang="en-US" sz="1100" b="1" dirty="0"/>
              <a:t>SUBJECT LINE</a:t>
            </a:r>
            <a:r>
              <a:rPr lang="en-US" sz="1100" dirty="0"/>
              <a:t>: Know the Benefits of Fall Soil Sampling</a:t>
            </a:r>
          </a:p>
          <a:p>
            <a:pPr marL="0" indent="0">
              <a:buNone/>
            </a:pPr>
            <a:r>
              <a:rPr lang="en-US" sz="1100" b="1" dirty="0"/>
              <a:t>COPY: </a:t>
            </a:r>
          </a:p>
          <a:p>
            <a:pPr marL="0" indent="0">
              <a:buNone/>
            </a:pPr>
            <a:r>
              <a:rPr lang="en-US" sz="1100" dirty="0"/>
              <a:t>Analyze your soil now to prepare for next season.</a:t>
            </a:r>
          </a:p>
          <a:p>
            <a:pPr marL="0" indent="0">
              <a:buNone/>
            </a:pPr>
            <a:r>
              <a:rPr lang="en-US" sz="1100" dirty="0"/>
              <a:t>Soil sampling is essential for developing an effective fertility plan for your operation. Take advantage of these three benefits by sampling your fields this fall. </a:t>
            </a:r>
          </a:p>
          <a:p>
            <a:pPr marL="0" indent="0">
              <a:buNone/>
            </a:pPr>
            <a:endParaRPr lang="en-US" sz="1100" dirty="0"/>
          </a:p>
          <a:p>
            <a:pPr marL="0" indent="0">
              <a:buNone/>
            </a:pPr>
            <a:r>
              <a:rPr lang="en-US" sz="1100" dirty="0"/>
              <a:t>1. More time for planning. Sampling in the fall means that you’ll have test results well before spring planting begins. That extra time will help allow you to consult with your agronomist to plan and secure the fertilizers you’ll need before things get hectic in the spring. You may even be able to apply nutrients, such as phosphorus and potassium, in the fall to spread out the workload and ensure they are available in the spring.</a:t>
            </a:r>
          </a:p>
          <a:p>
            <a:pPr marL="0" indent="0">
              <a:buNone/>
            </a:pPr>
            <a:endParaRPr lang="en-US" sz="1100" dirty="0"/>
          </a:p>
          <a:p>
            <a:pPr marL="0" indent="0">
              <a:buNone/>
            </a:pPr>
            <a:r>
              <a:rPr lang="en-US" sz="1100" dirty="0"/>
              <a:t>2. Understand fertility removal in your fields. By sampling your fields after harvest, you’re able to better understand where nutrients were removed. This gives you the ability to compare yield to your soil and make the proper adjustments based on yield zones. </a:t>
            </a:r>
          </a:p>
          <a:p>
            <a:pPr marL="0" indent="0">
              <a:buNone/>
            </a:pPr>
            <a:endParaRPr lang="en-US" sz="1100" dirty="0"/>
          </a:p>
          <a:p>
            <a:pPr marL="0" indent="0">
              <a:buNone/>
            </a:pPr>
            <a:r>
              <a:rPr lang="en-US" sz="1100" dirty="0"/>
              <a:t>3. Flexibility in fertilizer purchases. Purchasing fertilizer in the fall or winter could potentially lead to cost savings compared to the spring, when crop nutrients tend to be in the highest demand. Having sampling data this fall gives you greater flexibility in deciding when to purchase the nutrients your fields need. </a:t>
            </a:r>
          </a:p>
          <a:p>
            <a:pPr marL="0" indent="0">
              <a:buNone/>
            </a:pPr>
            <a:endParaRPr lang="en-US" sz="1100" dirty="0"/>
          </a:p>
          <a:p>
            <a:pPr marL="0" indent="0">
              <a:buNone/>
            </a:pPr>
            <a:r>
              <a:rPr lang="en-US" sz="1100" dirty="0"/>
              <a:t>Contact us this fall to help plan your sampling strategy and get a head start on fertilization for next season.</a:t>
            </a:r>
          </a:p>
          <a:p>
            <a:pPr marL="0" indent="0">
              <a:buNone/>
            </a:pPr>
            <a:endParaRPr lang="en-US" sz="1100" dirty="0"/>
          </a:p>
          <a:p>
            <a:pPr marL="0" indent="0">
              <a:buNone/>
            </a:pPr>
            <a:endParaRPr lang="en-US" sz="1100" dirty="0"/>
          </a:p>
          <a:p>
            <a:pPr marL="0" indent="0">
              <a:buNone/>
            </a:pPr>
            <a:r>
              <a:rPr lang="en-US" sz="1000" dirty="0"/>
              <a:t>Important: Before use always read and follow label instructions. Crop performance is dependent on several factors many of which are beyond the control of WinField United, including without limitation, soil type, pest pressures, agronomic practices, and weather conditions. Growers are encouraged to consider data from multiple locations, over multiple years, and be mindful of how such agronomic conditions could impact results. </a:t>
            </a:r>
          </a:p>
          <a:p>
            <a:pPr marL="0" indent="0">
              <a:buNone/>
            </a:pPr>
            <a:endParaRPr lang="en-US" sz="1000" dirty="0"/>
          </a:p>
          <a:p>
            <a:pPr marL="0" indent="0">
              <a:buNone/>
            </a:pPr>
            <a:r>
              <a:rPr lang="en-US" sz="1000" dirty="0"/>
              <a:t>© 2020 WinField United. WinField® is a trademark of WinField United. </a:t>
            </a:r>
          </a:p>
        </p:txBody>
      </p:sp>
    </p:spTree>
    <p:extLst>
      <p:ext uri="{BB962C8B-B14F-4D97-AF65-F5344CB8AC3E}">
        <p14:creationId xmlns:p14="http://schemas.microsoft.com/office/powerpoint/2010/main" val="13487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Additional Resources</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r>
              <a:rPr lang="en-US" sz="1600" dirty="0"/>
              <a:t>-	Nutrient management article, “3 Tips for Preparing a Nutrient Management Plan”: </a:t>
            </a:r>
            <a:r>
              <a:rPr lang="en-US" sz="1600" dirty="0">
                <a:hlinkClick r:id="rId2"/>
              </a:rPr>
              <a:t>https://www.winfieldunited.com/news-and-insights/3-tips-for-preparing-a-nutrient-management-plan</a:t>
            </a:r>
            <a:r>
              <a:rPr lang="en-US" sz="1600" dirty="0"/>
              <a:t> </a:t>
            </a:r>
          </a:p>
          <a:p>
            <a:r>
              <a:rPr lang="en-US" sz="1600" dirty="0"/>
              <a:t>-	Fall nitrogen article, “Manage Fall Nitrogen Responsibly”: </a:t>
            </a:r>
            <a:r>
              <a:rPr lang="en-US" sz="1600" dirty="0">
                <a:hlinkClick r:id="rId3"/>
              </a:rPr>
              <a:t>https://www.winfieldunited.com/news-and-insights/manage-fall-nitrogen-responsibly</a:t>
            </a:r>
            <a:r>
              <a:rPr lang="en-US" sz="1600" dirty="0"/>
              <a:t>  </a:t>
            </a:r>
          </a:p>
          <a:p>
            <a:r>
              <a:rPr lang="en-US" sz="1600" dirty="0"/>
              <a:t>-	Fall soil preparation article, “Digging Into Fall Soil Prep”: </a:t>
            </a:r>
            <a:r>
              <a:rPr lang="en-US" sz="1600" dirty="0">
                <a:hlinkClick r:id="rId4"/>
              </a:rPr>
              <a:t>https://www.winfieldunited.com/news-and-insights/digging-into-fall-soil-prep</a:t>
            </a:r>
            <a:r>
              <a:rPr lang="en-US" sz="1600" dirty="0"/>
              <a:t> </a:t>
            </a:r>
          </a:p>
          <a:p>
            <a:endParaRPr lang="en-US" sz="1600" dirty="0"/>
          </a:p>
          <a:p>
            <a:r>
              <a:rPr lang="en-US" sz="1600" dirty="0"/>
              <a:t>Social Channel: Facebook or Twitter</a:t>
            </a:r>
          </a:p>
          <a:p>
            <a:pPr lvl="1"/>
            <a:r>
              <a:rPr lang="en-US" sz="1600" dirty="0"/>
              <a:t>Fall is an excellent time for soil sampling to take advantage of favorable weather conditions. Contact us to help establish an effective sampling strategy.  </a:t>
            </a:r>
          </a:p>
          <a:p>
            <a:pPr lvl="1"/>
            <a:r>
              <a:rPr lang="en-US" sz="1600"/>
              <a:t>Link </a:t>
            </a:r>
            <a:r>
              <a:rPr lang="en-US" sz="1600" dirty="0"/>
              <a:t>to [Local retailer website]</a:t>
            </a:r>
          </a:p>
          <a:p>
            <a:pPr lvl="1"/>
            <a:endParaRPr lang="en-US" sz="1600" dirty="0"/>
          </a:p>
          <a:p>
            <a:pPr lvl="1"/>
            <a:r>
              <a:rPr lang="en-US" sz="1600" dirty="0"/>
              <a:t>Fall soil sampling is one way to get a jump start on fertilization for next season. Use these considerations from WinField United agronomist Jon Zuk to help prepare your soil this fall.   </a:t>
            </a:r>
          </a:p>
          <a:p>
            <a:pPr lvl="1"/>
            <a:r>
              <a:rPr lang="en-US" sz="1600" dirty="0"/>
              <a:t>Link to article, “Digging Into Fall Soil Prep”: </a:t>
            </a:r>
            <a:r>
              <a:rPr lang="en-US" sz="1600" dirty="0">
                <a:hlinkClick r:id="rId4"/>
              </a:rPr>
              <a:t>https://www.winfieldunited.com/news-and-insights/digging-into-fall-soil-prep</a:t>
            </a:r>
            <a:r>
              <a:rPr lang="en-US" sz="1600" dirty="0"/>
              <a:t> </a:t>
            </a:r>
          </a:p>
          <a:p>
            <a:endParaRPr lang="en-US" sz="1600" dirty="0"/>
          </a:p>
        </p:txBody>
      </p:sp>
    </p:spTree>
    <p:extLst>
      <p:ext uri="{BB962C8B-B14F-4D97-AF65-F5344CB8AC3E}">
        <p14:creationId xmlns:p14="http://schemas.microsoft.com/office/powerpoint/2010/main" val="352092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a:t>Email header</a:t>
            </a:r>
            <a:endParaRPr lang="en-US" baseline="30000"/>
          </a:p>
        </p:txBody>
      </p:sp>
      <p:pic>
        <p:nvPicPr>
          <p:cNvPr id="4" name="Picture 3" descr="A picture containing grass, truck, car, sitting&#10;&#10;Description automatically generated">
            <a:extLst>
              <a:ext uri="{FF2B5EF4-FFF2-40B4-BE49-F238E27FC236}">
                <a16:creationId xmlns:a16="http://schemas.microsoft.com/office/drawing/2014/main" id="{86EB73BA-A5F9-454F-BAF5-EF7180F8216E}"/>
              </a:ext>
            </a:extLst>
          </p:cNvPr>
          <p:cNvPicPr>
            <a:picLocks noChangeAspect="1"/>
          </p:cNvPicPr>
          <p:nvPr/>
        </p:nvPicPr>
        <p:blipFill>
          <a:blip r:embed="rId2"/>
          <a:stretch>
            <a:fillRect/>
          </a:stretch>
        </p:blipFill>
        <p:spPr>
          <a:xfrm>
            <a:off x="0" y="1357312"/>
            <a:ext cx="9144000" cy="4143375"/>
          </a:xfrm>
          <a:prstGeom prst="rect">
            <a:avLst/>
          </a:prstGeom>
        </p:spPr>
      </p:pic>
    </p:spTree>
    <p:extLst>
      <p:ext uri="{BB962C8B-B14F-4D97-AF65-F5344CB8AC3E}">
        <p14:creationId xmlns:p14="http://schemas.microsoft.com/office/powerpoint/2010/main" val="3059371039"/>
      </p:ext>
    </p:extLst>
  </p:cSld>
  <p:clrMapOvr>
    <a:masterClrMapping/>
  </p:clrMapOvr>
</p:sld>
</file>

<file path=ppt/theme/theme1.xml><?xml version="1.0" encoding="utf-8"?>
<a:theme xmlns:a="http://schemas.openxmlformats.org/drawingml/2006/main" name="Office Theme">
  <a:themeElements>
    <a:clrScheme name="Custom 3">
      <a:dk1>
        <a:srgbClr val="333333"/>
      </a:dk1>
      <a:lt1>
        <a:srgbClr val="58595B"/>
      </a:lt1>
      <a:dk2>
        <a:srgbClr val="39393A"/>
      </a:dk2>
      <a:lt2>
        <a:srgbClr val="FFFFFF"/>
      </a:lt2>
      <a:accent1>
        <a:srgbClr val="768347"/>
      </a:accent1>
      <a:accent2>
        <a:srgbClr val="ACB66A"/>
      </a:accent2>
      <a:accent3>
        <a:srgbClr val="9D512C"/>
      </a:accent3>
      <a:accent4>
        <a:srgbClr val="83979D"/>
      </a:accent4>
      <a:accent5>
        <a:srgbClr val="ADCCD8"/>
      </a:accent5>
      <a:accent6>
        <a:srgbClr val="C3AE81"/>
      </a:accent6>
      <a:hlink>
        <a:srgbClr val="67AABF"/>
      </a:hlink>
      <a:folHlink>
        <a:srgbClr val="B1B5A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lgn="l">
          <a:defRPr sz="1000" dirty="0" smtClean="0">
            <a:solidFill>
              <a:srgbClr val="FFFFFF"/>
            </a:solidFill>
            <a:latin typeface="Corbel"/>
            <a:cs typeface="Corbel"/>
          </a:defRPr>
        </a:defPPr>
      </a:lstStyle>
    </a:txDef>
  </a:objectDefaults>
  <a:extraClrSchemeLst/>
  <a:extLst>
    <a:ext uri="{05A4C25C-085E-4340-85A3-A5531E510DB2}">
      <thm15:themeFamily xmlns:thm15="http://schemas.microsoft.com/office/thememl/2012/main" name="Presentation2" id="{F9CA0034-17DE-3F46-914D-1674F7C1F1A4}" vid="{B2983C28-5D9B-4C46-8EF7-A5EE86468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1CDA3B51385438396394A7BD7DA00" ma:contentTypeVersion="11" ma:contentTypeDescription="Create a new document." ma:contentTypeScope="" ma:versionID="7e393c2d79f26647389b8ab51629ab88">
  <xsd:schema xmlns:xsd="http://www.w3.org/2001/XMLSchema" xmlns:xs="http://www.w3.org/2001/XMLSchema" xmlns:p="http://schemas.microsoft.com/office/2006/metadata/properties" xmlns:ns2="3aa8ee80-7c57-4b76-a96d-275fd195888a" xmlns:ns3="b65ee971-17a2-42c8-ab2a-56a49f14f079" targetNamespace="http://schemas.microsoft.com/office/2006/metadata/properties" ma:root="true" ma:fieldsID="42f1bbe1f7073941202d047562b0cc52" ns2:_="" ns3:_="">
    <xsd:import namespace="3aa8ee80-7c57-4b76-a96d-275fd195888a"/>
    <xsd:import namespace="b65ee971-17a2-42c8-ab2a-56a49f14f0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8ee80-7c57-4b76-a96d-275fd1958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5ee971-17a2-42c8-ab2a-56a49f14f0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D00BEE-2713-41FF-AFC0-FCD150154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a8ee80-7c57-4b76-a96d-275fd195888a"/>
    <ds:schemaRef ds:uri="b65ee971-17a2-42c8-ab2a-56a49f14f0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C888CF-D739-45A3-A880-52BC8F35ADA3}">
  <ds:schemaRefs>
    <ds:schemaRef ds:uri="b65ee971-17a2-42c8-ab2a-56a49f14f079"/>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aa8ee80-7c57-4b76-a96d-275fd195888a"/>
    <ds:schemaRef ds:uri="http://www.w3.org/XML/1998/namespace"/>
  </ds:schemaRefs>
</ds:datastoreItem>
</file>

<file path=customXml/itemProps3.xml><?xml version="1.0" encoding="utf-8"?>
<ds:datastoreItem xmlns:ds="http://schemas.openxmlformats.org/officeDocument/2006/customXml" ds:itemID="{7E7DF654-EC84-4A06-B0D6-A34D1138C8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533</Words>
  <Application>Microsoft Office PowerPoint</Application>
  <PresentationFormat>On-screen Show (4:3)</PresentationFormat>
  <Paragraphs>33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Corbel</vt:lpstr>
      <vt:lpstr>Office Theme</vt:lpstr>
      <vt:lpstr>Fall Soil Sampling </vt:lpstr>
      <vt:lpstr>Topic: Soil Sampling Considerations</vt:lpstr>
      <vt:lpstr>Topic: Additional Resources</vt:lpstr>
      <vt:lpstr>Email header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MasterLock® Adjuvant</dc:title>
  <dc:creator>Weller, Erin</dc:creator>
  <cp:lastModifiedBy>Ruesch, Brenda</cp:lastModifiedBy>
  <cp:revision>3</cp:revision>
  <cp:lastPrinted>2019-05-08T16:42:27Z</cp:lastPrinted>
  <dcterms:created xsi:type="dcterms:W3CDTF">2019-05-01T17:34:39Z</dcterms:created>
  <dcterms:modified xsi:type="dcterms:W3CDTF">2020-08-04T20:54:43Z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0x010100A1B1CDA3B51385438396394A7BD7DA00</vt:lpwstr>
  </property>
</Properties>
</file>